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65" r:id="rId2"/>
    <p:sldId id="267" r:id="rId3"/>
    <p:sldId id="289" r:id="rId4"/>
    <p:sldId id="293" r:id="rId5"/>
    <p:sldId id="296" r:id="rId6"/>
    <p:sldId id="297" r:id="rId7"/>
    <p:sldId id="290" r:id="rId8"/>
    <p:sldId id="294" r:id="rId9"/>
    <p:sldId id="323" r:id="rId10"/>
    <p:sldId id="324" r:id="rId11"/>
    <p:sldId id="291" r:id="rId12"/>
    <p:sldId id="295" r:id="rId13"/>
    <p:sldId id="327" r:id="rId14"/>
    <p:sldId id="298" r:id="rId15"/>
    <p:sldId id="320" r:id="rId16"/>
    <p:sldId id="325" r:id="rId17"/>
    <p:sldId id="299" r:id="rId18"/>
    <p:sldId id="317" r:id="rId19"/>
    <p:sldId id="313" r:id="rId20"/>
    <p:sldId id="314" r:id="rId21"/>
    <p:sldId id="315" r:id="rId22"/>
    <p:sldId id="316" r:id="rId23"/>
    <p:sldId id="318" r:id="rId24"/>
    <p:sldId id="326" r:id="rId25"/>
    <p:sldId id="322" r:id="rId26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3" autoAdjust="0"/>
    <p:restoredTop sz="86525" autoAdjust="0"/>
  </p:normalViewPr>
  <p:slideViewPr>
    <p:cSldViewPr>
      <p:cViewPr varScale="1">
        <p:scale>
          <a:sx n="83" d="100"/>
          <a:sy n="83" d="100"/>
        </p:scale>
        <p:origin x="13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9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9D9C7-1FAF-D94A-A8FB-05209CE203F2}" type="datetimeFigureOut">
              <a:rPr lang="es-ES" smtClean="0"/>
              <a:t>10/4/18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FBFD8-33DD-1548-9231-E981B3CBAA3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286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Variable: </a:t>
            </a:r>
            <a:r>
              <a:rPr lang="es-ES" dirty="0" err="1"/>
              <a:t>cont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FBFD8-33DD-1548-9231-E981B3CBAA3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0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Varible</a:t>
            </a:r>
            <a:r>
              <a:rPr lang="es-ES" dirty="0"/>
              <a:t>: solamente</a:t>
            </a:r>
            <a:r>
              <a:rPr lang="es-ES" baseline="0" dirty="0"/>
              <a:t> la i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FBFD8-33DD-1548-9231-E981B3CBAA3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5511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Variables: </a:t>
            </a:r>
          </a:p>
          <a:p>
            <a:r>
              <a:rPr lang="es-ES" dirty="0"/>
              <a:t>campeona, </a:t>
            </a:r>
            <a:r>
              <a:rPr lang="es-ES" dirty="0" err="1"/>
              <a:t>contCampeona</a:t>
            </a:r>
            <a:endParaRPr lang="es-ES" dirty="0"/>
          </a:p>
          <a:p>
            <a:r>
              <a:rPr lang="es-ES" dirty="0"/>
              <a:t>retadora, </a:t>
            </a:r>
            <a:r>
              <a:rPr lang="es-ES" dirty="0" err="1"/>
              <a:t>contRetadora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FBFD8-33DD-1548-9231-E981B3CBAA3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471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42DD8-A858-41B0-8D32-CC6CE1C3291E}" type="datetimeFigureOut">
              <a:rPr lang="es-CO" smtClean="0"/>
              <a:t>10/04/18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E06A4-422F-4B90-820B-DBE76B2037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6503932" TargetMode="External"/><Relationship Id="rId2" Type="http://schemas.openxmlformats.org/officeDocument/2006/relationships/hyperlink" Target="https://commons.wikimedia.org/w/index.php?curid=333023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576" y="24208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CO" b="1" dirty="0"/>
              <a:t>Arreglos (doble recorrido)</a:t>
            </a:r>
            <a:br>
              <a:rPr lang="es-ES" b="1" dirty="0">
                <a:solidFill>
                  <a:srgbClr val="0000FF"/>
                </a:solidFill>
              </a:rPr>
            </a:br>
            <a:endParaRPr lang="es-AR" sz="40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67544" y="3717032"/>
            <a:ext cx="8458200" cy="1872208"/>
          </a:xfrm>
        </p:spPr>
        <p:txBody>
          <a:bodyPr>
            <a:normAutofit fontScale="92500" lnSpcReduction="20000"/>
          </a:bodyPr>
          <a:lstStyle/>
          <a:p>
            <a:endParaRPr lang="es-ES_tradnl" sz="2800" b="1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_tradnl" dirty="0"/>
              <a:t>FUNDAMENTOS DE PROGRAMACIÓN</a:t>
            </a:r>
          </a:p>
          <a:p>
            <a:r>
              <a:rPr lang="es-ES_tradnl" dirty="0"/>
              <a:t>Departamento de Informática y Sistemas</a:t>
            </a:r>
          </a:p>
          <a:p>
            <a:r>
              <a:rPr lang="es-ES_tradnl" dirty="0"/>
              <a:t>Universidad EAFIT</a:t>
            </a:r>
          </a:p>
          <a:p>
            <a:r>
              <a:rPr lang="es-ES_tradnl" dirty="0"/>
              <a:t>2018-1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172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Patrón</a:t>
            </a:r>
            <a:r>
              <a:rPr lang="en-US" dirty="0"/>
              <a:t> </a:t>
            </a:r>
            <a:r>
              <a:rPr lang="en-US" dirty="0" err="1"/>
              <a:t>doble</a:t>
            </a:r>
            <a:r>
              <a:rPr lang="en-US" dirty="0"/>
              <a:t> </a:t>
            </a:r>
            <a:r>
              <a:rPr lang="en-US" dirty="0" err="1"/>
              <a:t>recorrido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351338"/>
          </a:xfrm>
        </p:spPr>
        <p:txBody>
          <a:bodyPr/>
          <a:lstStyle/>
          <a:p>
            <a:r>
              <a:rPr lang="en-US" dirty="0" err="1"/>
              <a:t>Ejemplos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Encontrar</a:t>
            </a:r>
            <a:r>
              <a:rPr lang="en-US" dirty="0"/>
              <a:t> la nota que </a:t>
            </a:r>
            <a:r>
              <a:rPr lang="en-US" dirty="0" err="1"/>
              <a:t>aparece</a:t>
            </a:r>
            <a:r>
              <a:rPr lang="en-US" dirty="0"/>
              <a:t> un </a:t>
            </a:r>
            <a:r>
              <a:rPr lang="en-US" b="1" i="1" dirty="0"/>
              <a:t>mayor </a:t>
            </a:r>
            <a:r>
              <a:rPr lang="en-US" b="1" i="1" dirty="0" err="1"/>
              <a:t>número</a:t>
            </a:r>
            <a:r>
              <a:rPr lang="en-US" b="1" i="1" dirty="0"/>
              <a:t> de </a:t>
            </a:r>
            <a:r>
              <a:rPr lang="en-US" b="1" i="1" dirty="0" err="1"/>
              <a:t>veces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curso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Una </a:t>
            </a:r>
            <a:r>
              <a:rPr lang="en-US" dirty="0" err="1"/>
              <a:t>solución</a:t>
            </a:r>
            <a:r>
              <a:rPr lang="en-US" dirty="0"/>
              <a:t>: </a:t>
            </a:r>
            <a:r>
              <a:rPr lang="en-US" dirty="0" err="1"/>
              <a:t>tomamos</a:t>
            </a:r>
            <a:r>
              <a:rPr lang="en-US" dirty="0"/>
              <a:t> la </a:t>
            </a:r>
            <a:r>
              <a:rPr lang="en-US" dirty="0" err="1"/>
              <a:t>primera</a:t>
            </a:r>
            <a:r>
              <a:rPr lang="en-US" dirty="0"/>
              <a:t> nota y </a:t>
            </a:r>
            <a:r>
              <a:rPr lang="en-US" dirty="0" err="1"/>
              <a:t>contamos</a:t>
            </a:r>
            <a:r>
              <a:rPr lang="en-US" dirty="0"/>
              <a:t> </a:t>
            </a:r>
            <a:r>
              <a:rPr lang="en-US" dirty="0" err="1"/>
              <a:t>cuántas</a:t>
            </a:r>
            <a:r>
              <a:rPr lang="en-US" dirty="0"/>
              <a:t> </a:t>
            </a:r>
            <a:r>
              <a:rPr lang="en-US" dirty="0" err="1"/>
              <a:t>veces</a:t>
            </a:r>
            <a:r>
              <a:rPr lang="en-US" dirty="0"/>
              <a:t> </a:t>
            </a:r>
            <a:r>
              <a:rPr lang="en-US" dirty="0" err="1"/>
              <a:t>aparece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arreglo</a:t>
            </a:r>
            <a:r>
              <a:rPr lang="en-US" dirty="0"/>
              <a:t> (</a:t>
            </a:r>
            <a:r>
              <a:rPr lang="en-US" dirty="0" err="1"/>
              <a:t>mediante</a:t>
            </a:r>
            <a:r>
              <a:rPr lang="en-US" dirty="0"/>
              <a:t> un </a:t>
            </a:r>
            <a:r>
              <a:rPr lang="en-US" dirty="0" err="1"/>
              <a:t>recorrido</a:t>
            </a:r>
            <a:r>
              <a:rPr lang="en-US" dirty="0"/>
              <a:t> total).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lo </a:t>
            </a:r>
            <a:r>
              <a:rPr lang="en-US" dirty="0" err="1"/>
              <a:t>siguiente</a:t>
            </a:r>
            <a:r>
              <a:rPr lang="en-US" dirty="0"/>
              <a:t> con la </a:t>
            </a:r>
            <a:r>
              <a:rPr lang="en-US" dirty="0" err="1"/>
              <a:t>segunda</a:t>
            </a:r>
            <a:r>
              <a:rPr lang="en-US" dirty="0"/>
              <a:t> nota, </a:t>
            </a:r>
            <a:r>
              <a:rPr lang="en-US" dirty="0" err="1"/>
              <a:t>luego</a:t>
            </a:r>
            <a:r>
              <a:rPr lang="en-US" dirty="0"/>
              <a:t> con la </a:t>
            </a:r>
            <a:r>
              <a:rPr lang="en-US" dirty="0" err="1"/>
              <a:t>tercera</a:t>
            </a:r>
            <a:r>
              <a:rPr lang="en-US" dirty="0"/>
              <a:t>, y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sucesivamente</a:t>
            </a:r>
            <a:r>
              <a:rPr lang="en-US" dirty="0"/>
              <a:t>.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guardando</a:t>
            </a:r>
            <a:r>
              <a:rPr lang="en-US" dirty="0"/>
              <a:t> la nota “</a:t>
            </a:r>
            <a:r>
              <a:rPr lang="en-US" dirty="0" err="1"/>
              <a:t>campeona</a:t>
            </a:r>
            <a:r>
              <a:rPr lang="en-US" dirty="0"/>
              <a:t>” (la que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veces</a:t>
            </a:r>
            <a:r>
              <a:rPr lang="en-US" dirty="0"/>
              <a:t> </a:t>
            </a:r>
            <a:r>
              <a:rPr lang="en-US" dirty="0" err="1"/>
              <a:t>aparece</a:t>
            </a:r>
            <a:r>
              <a:rPr lang="en-US" dirty="0"/>
              <a:t>). Al final </a:t>
            </a:r>
            <a:r>
              <a:rPr lang="en-US" dirty="0" err="1"/>
              <a:t>escogemos</a:t>
            </a:r>
            <a:r>
              <a:rPr lang="en-US" dirty="0"/>
              <a:t> la que </a:t>
            </a:r>
            <a:r>
              <a:rPr lang="en-US" dirty="0" err="1"/>
              <a:t>aparece</a:t>
            </a:r>
            <a:r>
              <a:rPr lang="en-US" dirty="0"/>
              <a:t> un mayor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veces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4624"/>
            <a:ext cx="7886700" cy="1325563"/>
          </a:xfrm>
        </p:spPr>
        <p:txBody>
          <a:bodyPr/>
          <a:lstStyle/>
          <a:p>
            <a:r>
              <a:rPr lang="es-ES" dirty="0"/>
              <a:t>Patrón doble recorrido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Para resolver el problema hago lo siguiente:</a:t>
            </a:r>
          </a:p>
          <a:p>
            <a:r>
              <a:rPr lang="es-ES" dirty="0"/>
              <a:t>Visito la posición </a:t>
            </a:r>
            <a:r>
              <a:rPr lang="es-ES" b="1" i="1" dirty="0"/>
              <a:t>0</a:t>
            </a:r>
            <a:r>
              <a:rPr lang="es-ES" dirty="0"/>
              <a:t> y, con un ciclo anidado, visito </a:t>
            </a:r>
            <a:r>
              <a:rPr lang="es-ES" b="1" i="1" dirty="0"/>
              <a:t>todos los elementos (*)</a:t>
            </a:r>
          </a:p>
          <a:p>
            <a:r>
              <a:rPr lang="es-ES" dirty="0"/>
              <a:t>Visito la posición </a:t>
            </a:r>
            <a:r>
              <a:rPr lang="es-ES" b="1" i="1" dirty="0"/>
              <a:t>1</a:t>
            </a:r>
            <a:r>
              <a:rPr lang="es-ES" dirty="0"/>
              <a:t> y, con un ciclo anidado, visito </a:t>
            </a:r>
            <a:r>
              <a:rPr lang="es-ES" b="1" i="1" dirty="0"/>
              <a:t>todos los elementos (*)</a:t>
            </a:r>
          </a:p>
          <a:p>
            <a:r>
              <a:rPr lang="is-IS" dirty="0"/>
              <a:t>…</a:t>
            </a:r>
          </a:p>
          <a:p>
            <a:r>
              <a:rPr lang="is-IS" dirty="0"/>
              <a:t>Visito la </a:t>
            </a:r>
            <a:r>
              <a:rPr lang="is-IS" b="1" i="1" dirty="0"/>
              <a:t>última</a:t>
            </a:r>
            <a:r>
              <a:rPr lang="is-IS" dirty="0"/>
              <a:t> posición y, con otro ciclo, visito </a:t>
            </a:r>
            <a:r>
              <a:rPr lang="is-IS" b="1" i="1" dirty="0"/>
              <a:t>todos los elementos</a:t>
            </a:r>
            <a:r>
              <a:rPr lang="is-IS" dirty="0"/>
              <a:t> (*)</a:t>
            </a:r>
          </a:p>
          <a:p>
            <a:endParaRPr lang="is-IS" dirty="0"/>
          </a:p>
          <a:p>
            <a:r>
              <a:rPr lang="is-IS" dirty="0"/>
              <a:t>(*) </a:t>
            </a:r>
            <a:r>
              <a:rPr lang="is-IS" sz="2600" i="1" dirty="0"/>
              <a:t>En algunos casos, basta con recorrer desde el elemento que se visita hasta el final.</a:t>
            </a:r>
          </a:p>
          <a:p>
            <a:endParaRPr lang="is-IS" dirty="0"/>
          </a:p>
          <a:p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3530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Patrón doble recorrido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484784"/>
            <a:ext cx="7886700" cy="4351338"/>
          </a:xfrm>
        </p:spPr>
        <p:txBody>
          <a:bodyPr/>
          <a:lstStyle/>
          <a:p>
            <a:r>
              <a:rPr lang="es-ES" dirty="0"/>
              <a:t>Dos ciclos.</a:t>
            </a:r>
          </a:p>
          <a:p>
            <a:pPr lvl="1"/>
            <a:r>
              <a:rPr lang="es-ES" dirty="0"/>
              <a:t>Uno</a:t>
            </a:r>
            <a:r>
              <a:rPr lang="es-ES" baseline="0" dirty="0"/>
              <a:t> externo y otro anidado</a:t>
            </a:r>
          </a:p>
          <a:p>
            <a:r>
              <a:rPr lang="es-ES" dirty="0"/>
              <a:t>Algo así: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429000"/>
            <a:ext cx="6845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4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Ciclos</a:t>
            </a:r>
            <a:r>
              <a:rPr lang="en-US" dirty="0"/>
              <a:t> </a:t>
            </a:r>
            <a:r>
              <a:rPr lang="en-US" dirty="0" err="1"/>
              <a:t>Anidados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Recordar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ciclos</a:t>
            </a:r>
            <a:r>
              <a:rPr lang="en-US" dirty="0"/>
              <a:t> </a:t>
            </a:r>
            <a:r>
              <a:rPr lang="en-US" dirty="0" err="1"/>
              <a:t>anidados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96952"/>
            <a:ext cx="7634416" cy="2398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236707"/>
            <a:ext cx="1987095" cy="1125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351" y="1556792"/>
            <a:ext cx="1302999" cy="118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3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Patrón doble recorrido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Dado</a:t>
            </a:r>
            <a:r>
              <a:rPr lang="es-ES" baseline="0" dirty="0"/>
              <a:t> un arreglo de alturas (no vacío), retornar la altura que </a:t>
            </a:r>
            <a:r>
              <a:rPr lang="es-ES" b="1" i="1" baseline="0" dirty="0"/>
              <a:t>más frecuentemente </a:t>
            </a:r>
            <a:r>
              <a:rPr lang="es-ES" baseline="0" dirty="0"/>
              <a:t>ocurre en el arreglo. Si hay empate en la primera posición, retornar cualquiera de las alturas ganadoras.</a:t>
            </a:r>
          </a:p>
        </p:txBody>
      </p:sp>
    </p:spTree>
    <p:extLst>
      <p:ext uri="{BB962C8B-B14F-4D97-AF65-F5344CB8AC3E}">
        <p14:creationId xmlns:p14="http://schemas.microsoft.com/office/powerpoint/2010/main" val="3456580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¡MUY IMPORTANTE!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4087366" cy="4351338"/>
          </a:xfrm>
        </p:spPr>
        <p:txBody>
          <a:bodyPr/>
          <a:lstStyle/>
          <a:p>
            <a:r>
              <a:rPr lang="es-ES" dirty="0"/>
              <a:t>NO correr a resolverlo en código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Resolverlo “a mano” primero</a:t>
            </a:r>
          </a:p>
        </p:txBody>
      </p:sp>
      <p:pic>
        <p:nvPicPr>
          <p:cNvPr id="4" name="Imagen 3" descr="stk19918boj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02857"/>
            <a:ext cx="2915816" cy="2480873"/>
          </a:xfrm>
          <a:prstGeom prst="rect">
            <a:avLst/>
          </a:prstGeom>
        </p:spPr>
      </p:pic>
      <p:pic>
        <p:nvPicPr>
          <p:cNvPr id="5" name="Imagen 4" descr="rbs1_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37" y="742232"/>
            <a:ext cx="2953651" cy="2470744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6300192" y="1196752"/>
            <a:ext cx="2304256" cy="1656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372200" y="1124744"/>
            <a:ext cx="2016224" cy="1728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81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Patrón</a:t>
            </a:r>
            <a:r>
              <a:rPr lang="en-US" dirty="0"/>
              <a:t> </a:t>
            </a:r>
            <a:r>
              <a:rPr lang="en-US" dirty="0" err="1"/>
              <a:t>doble</a:t>
            </a:r>
            <a:r>
              <a:rPr lang="en-US" dirty="0"/>
              <a:t> </a:t>
            </a:r>
            <a:r>
              <a:rPr lang="en-US" dirty="0" err="1"/>
              <a:t>recorrido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351338"/>
          </a:xfrm>
        </p:spPr>
        <p:txBody>
          <a:bodyPr/>
          <a:lstStyle/>
          <a:p>
            <a:r>
              <a:rPr lang="en-US" dirty="0" err="1"/>
              <a:t>Preparación</a:t>
            </a:r>
            <a:r>
              <a:rPr lang="en-US" dirty="0"/>
              <a:t>: (</a:t>
            </a:r>
            <a:r>
              <a:rPr lang="en-US" dirty="0" err="1"/>
              <a:t>cuántas</a:t>
            </a:r>
            <a:r>
              <a:rPr lang="en-US" dirty="0"/>
              <a:t> </a:t>
            </a:r>
            <a:r>
              <a:rPr lang="en-US" dirty="0" err="1"/>
              <a:t>veces</a:t>
            </a:r>
            <a:r>
              <a:rPr lang="en-US" dirty="0"/>
              <a:t> </a:t>
            </a:r>
            <a:r>
              <a:rPr lang="en-US" dirty="0" err="1"/>
              <a:t>aparece</a:t>
            </a:r>
            <a:r>
              <a:rPr lang="en-US" dirty="0"/>
              <a:t> la </a:t>
            </a:r>
            <a:r>
              <a:rPr lang="en-US" dirty="0" err="1"/>
              <a:t>altura</a:t>
            </a:r>
            <a:r>
              <a:rPr lang="en-US" dirty="0"/>
              <a:t> que </a:t>
            </a:r>
            <a:r>
              <a:rPr lang="en-US" dirty="0" err="1"/>
              <a:t>est</a:t>
            </a:r>
            <a:r>
              <a:rPr lang="es-ES" dirty="0"/>
              <a:t>á en la posición “r”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331244"/>
            <a:ext cx="7289800" cy="3340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23728" y="3284984"/>
            <a:ext cx="6785744" cy="180020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23728" y="2636912"/>
            <a:ext cx="6785744" cy="64807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29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-315416"/>
            <a:ext cx="7886700" cy="1325563"/>
          </a:xfrm>
        </p:spPr>
        <p:txBody>
          <a:bodyPr/>
          <a:lstStyle/>
          <a:p>
            <a:r>
              <a:rPr lang="es-ES" dirty="0"/>
              <a:t>Patrón doble recorrido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8483614" cy="45290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3648" y="2420888"/>
            <a:ext cx="7111702" cy="144016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03648" y="2060848"/>
            <a:ext cx="7111702" cy="36004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03648" y="3861048"/>
            <a:ext cx="7111702" cy="936104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592" y="1825625"/>
            <a:ext cx="7615758" cy="235223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9592" y="1484784"/>
            <a:ext cx="7615758" cy="340841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73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Patrón doble recorrido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Mejorar</a:t>
            </a:r>
            <a:r>
              <a:rPr lang="es-ES" baseline="0" dirty="0"/>
              <a:t> el desempeño:</a:t>
            </a:r>
          </a:p>
          <a:p>
            <a:endParaRPr lang="es-ES" baseline="0" dirty="0"/>
          </a:p>
          <a:p>
            <a:r>
              <a:rPr lang="es-ES" baseline="0" dirty="0" err="1"/>
              <a:t>for</a:t>
            </a:r>
            <a:r>
              <a:rPr lang="es-ES" baseline="0" dirty="0"/>
              <a:t>(</a:t>
            </a:r>
            <a:r>
              <a:rPr lang="es-ES" baseline="0" dirty="0" err="1"/>
              <a:t>int</a:t>
            </a:r>
            <a:r>
              <a:rPr lang="es-ES" baseline="0" dirty="0"/>
              <a:t> </a:t>
            </a:r>
            <a:r>
              <a:rPr lang="es-ES" dirty="0"/>
              <a:t>r</a:t>
            </a:r>
            <a:r>
              <a:rPr lang="es-ES" baseline="0" dirty="0"/>
              <a:t> = 0; </a:t>
            </a:r>
            <a:r>
              <a:rPr lang="is-IS" baseline="0" dirty="0"/>
              <a:t>…</a:t>
            </a:r>
            <a:r>
              <a:rPr lang="es-ES" baseline="0" dirty="0"/>
              <a:t>)</a:t>
            </a:r>
          </a:p>
          <a:p>
            <a:endParaRPr lang="es-ES" baseline="0" dirty="0"/>
          </a:p>
          <a:p>
            <a:r>
              <a:rPr lang="es-ES" baseline="0" dirty="0" err="1"/>
              <a:t>for</a:t>
            </a:r>
            <a:r>
              <a:rPr lang="es-ES" baseline="0" dirty="0"/>
              <a:t>(</a:t>
            </a:r>
            <a:r>
              <a:rPr lang="es-ES" baseline="0" dirty="0" err="1"/>
              <a:t>int</a:t>
            </a:r>
            <a:r>
              <a:rPr lang="es-ES" baseline="0" dirty="0"/>
              <a:t> i = r; </a:t>
            </a:r>
            <a:r>
              <a:rPr lang="is-IS" baseline="0" dirty="0"/>
              <a:t>…</a:t>
            </a:r>
            <a:r>
              <a:rPr lang="es-ES" baseline="0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187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Otro ejemplo</a:t>
            </a:r>
            <a:r>
              <a:rPr lang="es-ES" baseline="0" dirty="0"/>
              <a:t> – </a:t>
            </a:r>
            <a:r>
              <a:rPr lang="es-ES" baseline="0" dirty="0" err="1"/>
              <a:t>Selection</a:t>
            </a:r>
            <a:r>
              <a:rPr lang="es-ES" baseline="0" dirty="0"/>
              <a:t> </a:t>
            </a:r>
            <a:r>
              <a:rPr lang="es-ES" baseline="0" dirty="0" err="1"/>
              <a:t>Sort</a:t>
            </a:r>
            <a:endParaRPr lang="es-ES" dirty="0"/>
          </a:p>
        </p:txBody>
      </p:sp>
      <p:pic>
        <p:nvPicPr>
          <p:cNvPr id="4" name="find - s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3848" y="1844824"/>
            <a:ext cx="5852142" cy="329183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9512" y="1885974"/>
            <a:ext cx="4896544" cy="4351338"/>
          </a:xfrm>
        </p:spPr>
        <p:txBody>
          <a:bodyPr/>
          <a:lstStyle/>
          <a:p>
            <a:r>
              <a:rPr lang="es-ES" dirty="0"/>
              <a:t>“</a:t>
            </a:r>
            <a:r>
              <a:rPr lang="es-ES" dirty="0" err="1"/>
              <a:t>Selection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”</a:t>
            </a:r>
          </a:p>
          <a:p>
            <a:pPr marL="0" indent="0">
              <a:buNone/>
            </a:pPr>
            <a:r>
              <a:rPr lang="es-ES" i="1" dirty="0"/>
              <a:t>(Video de Harvard CS50)</a:t>
            </a:r>
            <a:endParaRPr lang="es-ES" i="1" baseline="0" dirty="0"/>
          </a:p>
          <a:p>
            <a:endParaRPr lang="es-ES" baseline="0" dirty="0"/>
          </a:p>
        </p:txBody>
      </p:sp>
    </p:spTree>
    <p:extLst>
      <p:ext uri="{BB962C8B-B14F-4D97-AF65-F5344CB8AC3E}">
        <p14:creationId xmlns:p14="http://schemas.microsoft.com/office/powerpoint/2010/main" val="301015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04281"/>
            <a:ext cx="4727228" cy="199725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s-ES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64708" y="1825625"/>
            <a:ext cx="2850642" cy="4351338"/>
          </a:xfrm>
        </p:spPr>
        <p:txBody>
          <a:bodyPr>
            <a:normAutofit/>
          </a:bodyPr>
          <a:lstStyle/>
          <a:p>
            <a:r>
              <a:rPr lang="es-ES" sz="2400"/>
              <a:t>Repaso</a:t>
            </a:r>
          </a:p>
          <a:p>
            <a:r>
              <a:rPr lang="es-ES" sz="2400"/>
              <a:t>Patrón doble recorrido (En Codinbat: Array - 3)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650" y="3140968"/>
            <a:ext cx="1135038" cy="2160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-171400"/>
            <a:ext cx="7886700" cy="1325563"/>
          </a:xfrm>
        </p:spPr>
        <p:txBody>
          <a:bodyPr/>
          <a:lstStyle/>
          <a:p>
            <a:r>
              <a:rPr lang="es-ES" dirty="0" err="1"/>
              <a:t>Selection</a:t>
            </a:r>
            <a:r>
              <a:rPr lang="es-ES" dirty="0"/>
              <a:t>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1560" y="1340768"/>
            <a:ext cx="3384376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Animación 1 (de Wikipedia)</a:t>
            </a:r>
          </a:p>
          <a:p>
            <a:endParaRPr lang="es-ES" dirty="0"/>
          </a:p>
          <a:p>
            <a:r>
              <a:rPr lang="es-ES" dirty="0">
                <a:solidFill>
                  <a:srgbClr val="FFFF00"/>
                </a:solidFill>
              </a:rPr>
              <a:t>Amarillo</a:t>
            </a:r>
            <a:r>
              <a:rPr lang="es-ES" dirty="0"/>
              <a:t>: elementos ya en su posición</a:t>
            </a:r>
          </a:p>
          <a:p>
            <a:r>
              <a:rPr lang="es-ES" dirty="0">
                <a:solidFill>
                  <a:srgbClr val="00B0F0"/>
                </a:solidFill>
              </a:rPr>
              <a:t>Azul</a:t>
            </a:r>
            <a:r>
              <a:rPr lang="es-ES" dirty="0"/>
              <a:t>: elementos que se visitan</a:t>
            </a:r>
          </a:p>
          <a:p>
            <a:r>
              <a:rPr lang="es-ES" dirty="0">
                <a:solidFill>
                  <a:srgbClr val="FF0000"/>
                </a:solidFill>
              </a:rPr>
              <a:t>Rojo</a:t>
            </a:r>
            <a:r>
              <a:rPr lang="es-ES" dirty="0"/>
              <a:t>: el menor elemento de esa iteración</a:t>
            </a:r>
          </a:p>
        </p:txBody>
      </p:sp>
      <p:pic>
        <p:nvPicPr>
          <p:cNvPr id="4" name="Imagen 3" descr="Selection-Sort-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00" y="1772816"/>
            <a:ext cx="1079699" cy="40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4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Selection</a:t>
            </a:r>
            <a:r>
              <a:rPr lang="es-ES" dirty="0"/>
              <a:t> </a:t>
            </a:r>
            <a:r>
              <a:rPr lang="es-ES" dirty="0" err="1"/>
              <a:t>Sort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628650" y="1825625"/>
            <a:ext cx="2287166" cy="4351338"/>
          </a:xfrm>
        </p:spPr>
        <p:txBody>
          <a:bodyPr/>
          <a:lstStyle/>
          <a:p>
            <a:r>
              <a:rPr lang="es-ES" dirty="0"/>
              <a:t>Animación 2 (de Wikipedia)</a:t>
            </a:r>
          </a:p>
          <a:p>
            <a:endParaRPr lang="es-ES" dirty="0"/>
          </a:p>
        </p:txBody>
      </p:sp>
      <p:pic>
        <p:nvPicPr>
          <p:cNvPr id="6" name="Imagen 5" descr="Selection_sort_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44824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5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-171400"/>
            <a:ext cx="7886700" cy="1325563"/>
          </a:xfrm>
        </p:spPr>
        <p:txBody>
          <a:bodyPr/>
          <a:lstStyle/>
          <a:p>
            <a:r>
              <a:rPr lang="es-ES" dirty="0" err="1"/>
              <a:t>Selection</a:t>
            </a:r>
            <a:r>
              <a:rPr lang="es-ES" baseline="0" dirty="0"/>
              <a:t> </a:t>
            </a:r>
            <a:r>
              <a:rPr lang="es-ES" baseline="0" dirty="0" err="1"/>
              <a:t>Sort</a:t>
            </a:r>
            <a:r>
              <a:rPr lang="es-ES" baseline="0" dirty="0"/>
              <a:t> – Código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rcRect l="-10367" r="-10367"/>
          <a:stretch>
            <a:fillRect/>
          </a:stretch>
        </p:blipFill>
        <p:spPr>
          <a:xfrm>
            <a:off x="35496" y="908720"/>
            <a:ext cx="8916394" cy="4919452"/>
          </a:xfrm>
        </p:spPr>
      </p:pic>
      <p:sp>
        <p:nvSpPr>
          <p:cNvPr id="3" name="Rectangle 2"/>
          <p:cNvSpPr/>
          <p:nvPr/>
        </p:nvSpPr>
        <p:spPr>
          <a:xfrm>
            <a:off x="1475656" y="1556792"/>
            <a:ext cx="6696744" cy="2880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79712" y="2204864"/>
            <a:ext cx="6192688" cy="360040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55776" y="2907166"/>
            <a:ext cx="5616624" cy="377818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79712" y="3789040"/>
            <a:ext cx="6192688" cy="1008112"/>
          </a:xfrm>
          <a:prstGeom prst="rect">
            <a:avLst/>
          </a:prstGeom>
          <a:solidFill>
            <a:srgbClr val="00206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712" y="1862602"/>
            <a:ext cx="6192688" cy="34226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08104" y="4149080"/>
            <a:ext cx="288032" cy="2880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67944" y="4149080"/>
            <a:ext cx="1224136" cy="2880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35896" y="2559722"/>
            <a:ext cx="288032" cy="288032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48064" y="2559722"/>
            <a:ext cx="1224136" cy="2880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Selection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 – Código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39782" b="-39782"/>
          <a:stretch>
            <a:fillRect/>
          </a:stretch>
        </p:blipFill>
        <p:spPr>
          <a:xfrm>
            <a:off x="628650" y="1412776"/>
            <a:ext cx="7886700" cy="4351338"/>
          </a:xfrm>
        </p:spPr>
      </p:pic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58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Animación</a:t>
            </a:r>
            <a:r>
              <a:rPr lang="en-US" dirty="0"/>
              <a:t> (personas)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r>
              <a:rPr lang="en-US" dirty="0"/>
              <a:t> </a:t>
            </a:r>
            <a:r>
              <a:rPr lang="en-US" dirty="0" err="1"/>
              <a:t>amarillo</a:t>
            </a:r>
            <a:r>
              <a:rPr lang="en-US" dirty="0"/>
              <a:t>: </a:t>
            </a:r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posición</a:t>
            </a:r>
            <a:r>
              <a:rPr lang="en-US" dirty="0"/>
              <a:t> del </a:t>
            </a:r>
            <a:r>
              <a:rPr lang="en-US" dirty="0" err="1"/>
              <a:t>arreglo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visitando</a:t>
            </a:r>
            <a:r>
              <a:rPr lang="en-US" dirty="0"/>
              <a:t> con el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externo</a:t>
            </a:r>
            <a:endParaRPr lang="en-US" dirty="0"/>
          </a:p>
          <a:p>
            <a:r>
              <a:rPr lang="en-US" dirty="0" err="1"/>
              <a:t>Índice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: </a:t>
            </a:r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posición</a:t>
            </a:r>
            <a:r>
              <a:rPr lang="en-US" dirty="0"/>
              <a:t> del </a:t>
            </a:r>
            <a:r>
              <a:rPr lang="en-US" dirty="0" err="1"/>
              <a:t>arreglo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visitando</a:t>
            </a:r>
            <a:r>
              <a:rPr lang="en-US" dirty="0"/>
              <a:t> con el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interno</a:t>
            </a:r>
            <a:endParaRPr lang="en-US" dirty="0"/>
          </a:p>
          <a:p>
            <a:r>
              <a:rPr lang="en-US" dirty="0" err="1"/>
              <a:t>Índice</a:t>
            </a:r>
            <a:r>
              <a:rPr lang="en-US" dirty="0"/>
              <a:t> </a:t>
            </a:r>
            <a:r>
              <a:rPr lang="en-US" dirty="0" err="1"/>
              <a:t>rojo</a:t>
            </a:r>
            <a:r>
              <a:rPr lang="en-US" dirty="0"/>
              <a:t>: la </a:t>
            </a:r>
            <a:r>
              <a:rPr lang="en-US" dirty="0" err="1"/>
              <a:t>posición</a:t>
            </a:r>
            <a:r>
              <a:rPr lang="en-US" dirty="0"/>
              <a:t> del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elemento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iteración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99592" y="1825625"/>
            <a:ext cx="2160240" cy="37923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99592" y="2708921"/>
            <a:ext cx="1584176" cy="360040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9592" y="3655616"/>
            <a:ext cx="1584176" cy="36004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72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Créditos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es-ES" dirty="0" err="1"/>
              <a:t>Insertion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 </a:t>
            </a:r>
            <a:r>
              <a:rPr lang="es-ES" dirty="0" err="1"/>
              <a:t>animations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(1) </a:t>
            </a:r>
            <a:r>
              <a:rPr lang="es-ES" dirty="0" err="1"/>
              <a:t>By</a:t>
            </a:r>
            <a:r>
              <a:rPr lang="es-ES" dirty="0"/>
              <a:t> Joestape89 at </a:t>
            </a:r>
            <a:r>
              <a:rPr lang="es-ES" dirty="0" err="1"/>
              <a:t>the</a:t>
            </a:r>
            <a:r>
              <a:rPr lang="es-ES" dirty="0"/>
              <a:t> English </a:t>
            </a:r>
            <a:r>
              <a:rPr lang="es-ES" dirty="0" err="1"/>
              <a:t>language</a:t>
            </a:r>
            <a:r>
              <a:rPr lang="es-ES" dirty="0"/>
              <a:t> Wikipedia, CC BY-SA 3.0, </a:t>
            </a:r>
            <a:r>
              <a:rPr lang="es-ES" dirty="0">
                <a:hlinkClick r:id="rId2"/>
              </a:rPr>
              <a:t>https://commons.wikimedia.org/w/index.php?curid=3330231</a:t>
            </a:r>
            <a:endParaRPr lang="es-ES" dirty="0"/>
          </a:p>
          <a:p>
            <a:pPr lvl="1"/>
            <a:r>
              <a:rPr lang="es-ES" dirty="0"/>
              <a:t>(2)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en:Marco</a:t>
            </a:r>
            <a:r>
              <a:rPr lang="es-ES" dirty="0"/>
              <a:t> Polo at </a:t>
            </a:r>
            <a:r>
              <a:rPr lang="es-ES" dirty="0" err="1"/>
              <a:t>en.wikipedia.org</a:t>
            </a:r>
            <a:r>
              <a:rPr lang="es-ES" dirty="0"/>
              <a:t> - </a:t>
            </a:r>
            <a:r>
              <a:rPr lang="es-ES" dirty="0" err="1"/>
              <a:t>Own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- </a:t>
            </a:r>
            <a:r>
              <a:rPr lang="es-ES" dirty="0" err="1"/>
              <a:t>originally</a:t>
            </a:r>
            <a:r>
              <a:rPr lang="es-ES" dirty="0"/>
              <a:t> </a:t>
            </a:r>
            <a:r>
              <a:rPr lang="es-ES" dirty="0" err="1"/>
              <a:t>uploaded</a:t>
            </a:r>
            <a:r>
              <a:rPr lang="es-ES" dirty="0"/>
              <a:t> at </a:t>
            </a:r>
            <a:r>
              <a:rPr lang="es-ES" dirty="0" err="1"/>
              <a:t>en.wikipedia.org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filename</a:t>
            </a:r>
            <a:r>
              <a:rPr lang="es-ES" dirty="0"/>
              <a:t> (log),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, </a:t>
            </a:r>
            <a:r>
              <a:rPr lang="es-ES" dirty="0">
                <a:hlinkClick r:id="rId3"/>
              </a:rPr>
              <a:t>https://commons.wikimedia.org/w/index.php?curid=6503932</a:t>
            </a:r>
            <a:endParaRPr lang="es-ES" dirty="0"/>
          </a:p>
          <a:p>
            <a:pPr lvl="1"/>
            <a:r>
              <a:rPr lang="es-ES" dirty="0"/>
              <a:t>(3) Definición del patrón de doble recorrido: </a:t>
            </a:r>
            <a:r>
              <a:rPr lang="es-ES" dirty="0" err="1"/>
              <a:t>Casallas</a:t>
            </a:r>
            <a:r>
              <a:rPr lang="es-ES" dirty="0"/>
              <a:t> y Villalobos, “Fundamentos de Programación”, Pearson, 2006.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3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Repaso – Recorrido </a:t>
            </a:r>
            <a:r>
              <a:rPr lang="es-ES" b="1" i="1" dirty="0"/>
              <a:t>total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baseline="0" dirty="0"/>
              <a:t>Dado</a:t>
            </a:r>
            <a:r>
              <a:rPr lang="es-ES" dirty="0"/>
              <a:t> un arreglo de alturas (</a:t>
            </a:r>
            <a:r>
              <a:rPr lang="es-ES" dirty="0">
                <a:latin typeface="Courier" charset="0"/>
                <a:ea typeface="Courier" charset="0"/>
                <a:cs typeface="Courier" charset="0"/>
              </a:rPr>
              <a:t>alturas</a:t>
            </a:r>
            <a:r>
              <a:rPr lang="es-ES" dirty="0"/>
              <a:t>), y una altura determinada (</a:t>
            </a:r>
            <a:r>
              <a:rPr lang="es-ES" dirty="0">
                <a:latin typeface="Courier" charset="0"/>
                <a:ea typeface="Courier" charset="0"/>
                <a:cs typeface="Courier" charset="0"/>
              </a:rPr>
              <a:t>buscada</a:t>
            </a:r>
            <a:r>
              <a:rPr lang="es-ES" dirty="0"/>
              <a:t>), retornar </a:t>
            </a:r>
            <a:r>
              <a:rPr lang="es-ES" i="1" dirty="0"/>
              <a:t>cuántas veces </a:t>
            </a:r>
            <a:r>
              <a:rPr lang="es-ES" dirty="0"/>
              <a:t>aparece esa altura en el arreglo.</a:t>
            </a:r>
          </a:p>
          <a:p>
            <a:endParaRPr lang="es-ES" baseline="0" dirty="0"/>
          </a:p>
          <a:p>
            <a:endParaRPr lang="es-ES" baseline="0" dirty="0"/>
          </a:p>
        </p:txBody>
      </p:sp>
    </p:spTree>
    <p:extLst>
      <p:ext uri="{BB962C8B-B14F-4D97-AF65-F5344CB8AC3E}">
        <p14:creationId xmlns:p14="http://schemas.microsoft.com/office/powerpoint/2010/main" val="396808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Repaso – Recorrido total (código)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rcRect t="-31124" b="-31124"/>
          <a:stretch>
            <a:fillRect/>
          </a:stretch>
        </p:blipFill>
        <p:spPr>
          <a:xfrm>
            <a:off x="106599" y="1196752"/>
            <a:ext cx="8874873" cy="4896544"/>
          </a:xfrm>
        </p:spPr>
      </p:pic>
    </p:spTree>
    <p:extLst>
      <p:ext uri="{BB962C8B-B14F-4D97-AF65-F5344CB8AC3E}">
        <p14:creationId xmlns:p14="http://schemas.microsoft.com/office/powerpoint/2010/main" val="144722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4624"/>
            <a:ext cx="7886700" cy="1325563"/>
          </a:xfrm>
        </p:spPr>
        <p:txBody>
          <a:bodyPr/>
          <a:lstStyle/>
          <a:p>
            <a:r>
              <a:rPr lang="es-ES" dirty="0"/>
              <a:t>Repaso – Recorrido total (código)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351338"/>
          </a:xfrm>
        </p:spPr>
        <p:txBody>
          <a:bodyPr/>
          <a:lstStyle/>
          <a:p>
            <a:r>
              <a:rPr lang="es-ES" dirty="0"/>
              <a:t>Retornar</a:t>
            </a:r>
            <a:r>
              <a:rPr lang="es-ES" baseline="0" dirty="0"/>
              <a:t> el valor máximo de un arreglo (</a:t>
            </a:r>
            <a:r>
              <a:rPr lang="es-ES" b="1" i="1" baseline="0" dirty="0"/>
              <a:t>este código tiene un problema</a:t>
            </a:r>
            <a:r>
              <a:rPr lang="es-ES" baseline="0" dirty="0"/>
              <a:t>):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492896"/>
            <a:ext cx="8001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0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Repaso – Recorrido</a:t>
            </a:r>
            <a:r>
              <a:rPr lang="es-ES" baseline="0" dirty="0"/>
              <a:t> total (código)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4986" y="1469355"/>
            <a:ext cx="7886700" cy="4351338"/>
          </a:xfrm>
        </p:spPr>
        <p:txBody>
          <a:bodyPr/>
          <a:lstStyle/>
          <a:p>
            <a:r>
              <a:rPr lang="es-ES" dirty="0"/>
              <a:t>Código correcto (siempre y cuando haya por lo menos 1 elemento):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570956"/>
            <a:ext cx="8115300" cy="31623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059832" y="2924944"/>
            <a:ext cx="1224136" cy="43204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95736" y="3212976"/>
            <a:ext cx="1224136" cy="43204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Repaso – Recorrido </a:t>
            </a:r>
            <a:r>
              <a:rPr lang="es-ES" b="1" i="1" dirty="0"/>
              <a:t>parcial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Dado un arreglo de</a:t>
            </a:r>
            <a:r>
              <a:rPr lang="es-ES" baseline="0" dirty="0"/>
              <a:t> alturas (</a:t>
            </a:r>
            <a:r>
              <a:rPr lang="es-ES" baseline="0" dirty="0">
                <a:latin typeface="Courier" charset="0"/>
                <a:ea typeface="Courier" charset="0"/>
                <a:cs typeface="Courier" charset="0"/>
              </a:rPr>
              <a:t>alturas</a:t>
            </a:r>
            <a:r>
              <a:rPr lang="es-ES" baseline="0" dirty="0"/>
              <a:t>), y una altura determinada </a:t>
            </a:r>
            <a:r>
              <a:rPr lang="es-ES" baseline="0" dirty="0">
                <a:latin typeface="Courier" charset="0"/>
                <a:ea typeface="Courier" charset="0"/>
                <a:cs typeface="Courier" charset="0"/>
              </a:rPr>
              <a:t>(buscada),</a:t>
            </a:r>
            <a:r>
              <a:rPr lang="es-ES" baseline="0" dirty="0"/>
              <a:t> retornar la </a:t>
            </a:r>
            <a:r>
              <a:rPr lang="es-ES" i="1" baseline="0" dirty="0"/>
              <a:t>posición</a:t>
            </a:r>
            <a:r>
              <a:rPr lang="es-ES" baseline="0" dirty="0"/>
              <a:t> donde esa altura aparece, o -1 si no aparece en el arreglo. Si aparece varias veces, retornar la posición de la primera vez que aparece.</a:t>
            </a:r>
          </a:p>
        </p:txBody>
      </p:sp>
    </p:spTree>
    <p:extLst>
      <p:ext uri="{BB962C8B-B14F-4D97-AF65-F5344CB8AC3E}">
        <p14:creationId xmlns:p14="http://schemas.microsoft.com/office/powerpoint/2010/main" val="79159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Repaso – Recorrido</a:t>
            </a:r>
            <a:r>
              <a:rPr lang="es-ES" baseline="0" dirty="0"/>
              <a:t> parcial (código)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50303" b="-50303"/>
          <a:stretch>
            <a:fillRect/>
          </a:stretch>
        </p:blipFill>
        <p:spPr>
          <a:xfrm>
            <a:off x="106599" y="1825625"/>
            <a:ext cx="8874873" cy="4987751"/>
          </a:xfrm>
        </p:spPr>
      </p:pic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err="1"/>
              <a:t>Retornar</a:t>
            </a:r>
            <a:r>
              <a:rPr lang="en-US" dirty="0"/>
              <a:t> la </a:t>
            </a:r>
            <a:r>
              <a:rPr lang="en-US" dirty="0" err="1"/>
              <a:t>posición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baseline="0" dirty="0"/>
              <a:t> </a:t>
            </a:r>
            <a:r>
              <a:rPr lang="en-US" baseline="0" dirty="0" err="1"/>
              <a:t>aparece</a:t>
            </a:r>
            <a:r>
              <a:rPr lang="en-US" baseline="0" dirty="0"/>
              <a:t> </a:t>
            </a:r>
            <a:r>
              <a:rPr lang="en-US" baseline="0" dirty="0" err="1"/>
              <a:t>una</a:t>
            </a:r>
            <a:r>
              <a:rPr lang="en-US" baseline="0" dirty="0"/>
              <a:t> </a:t>
            </a:r>
            <a:r>
              <a:rPr lang="en-US" baseline="0" dirty="0" err="1"/>
              <a:t>altura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el </a:t>
            </a:r>
            <a:r>
              <a:rPr lang="en-US" baseline="0" dirty="0" err="1"/>
              <a:t>arreglo</a:t>
            </a:r>
            <a:r>
              <a:rPr lang="en-US" baseline="0" dirty="0"/>
              <a:t> (o -1 </a:t>
            </a:r>
            <a:r>
              <a:rPr lang="en-US" baseline="0" dirty="0" err="1"/>
              <a:t>si</a:t>
            </a:r>
            <a:r>
              <a:rPr lang="en-US" baseline="0" dirty="0"/>
              <a:t> no </a:t>
            </a:r>
            <a:r>
              <a:rPr lang="en-US" baseline="0" dirty="0" err="1"/>
              <a:t>aparece</a:t>
            </a:r>
            <a:r>
              <a:rPr lang="en-US" baseline="0" dirty="0"/>
              <a:t>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13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Patrón</a:t>
            </a:r>
            <a:r>
              <a:rPr lang="en-US" dirty="0"/>
              <a:t> de </a:t>
            </a:r>
            <a:r>
              <a:rPr lang="en-US" b="1" dirty="0" err="1"/>
              <a:t>doble</a:t>
            </a:r>
            <a:r>
              <a:rPr lang="en-US" b="1" baseline="0" dirty="0"/>
              <a:t> </a:t>
            </a:r>
            <a:r>
              <a:rPr lang="en-US" b="1" baseline="0" dirty="0" err="1"/>
              <a:t>recorrido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“Se </a:t>
            </a:r>
            <a:r>
              <a:rPr lang="en-US" dirty="0" err="1"/>
              <a:t>utiliza</a:t>
            </a:r>
            <a:r>
              <a:rPr lang="en-US" dirty="0"/>
              <a:t> para resolver </a:t>
            </a:r>
            <a:r>
              <a:rPr lang="en-US" dirty="0" err="1"/>
              <a:t>aquellos</a:t>
            </a:r>
            <a:r>
              <a:rPr lang="en-US" baseline="0" dirty="0"/>
              <a:t> </a:t>
            </a:r>
            <a:r>
              <a:rPr lang="en-US" baseline="0" dirty="0" err="1"/>
              <a:t>problemas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los</a:t>
            </a:r>
            <a:r>
              <a:rPr lang="en-US" baseline="0" dirty="0"/>
              <a:t> </a:t>
            </a:r>
            <a:r>
              <a:rPr lang="en-US" baseline="0" dirty="0" err="1"/>
              <a:t>cuales</a:t>
            </a:r>
            <a:r>
              <a:rPr lang="en-US" baseline="0" dirty="0"/>
              <a:t>,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cada</a:t>
            </a:r>
            <a:r>
              <a:rPr lang="en-US" baseline="0" dirty="0"/>
              <a:t> </a:t>
            </a:r>
            <a:r>
              <a:rPr lang="en-US" baseline="0" dirty="0" err="1"/>
              <a:t>elemento</a:t>
            </a:r>
            <a:r>
              <a:rPr lang="en-US" baseline="0" dirty="0"/>
              <a:t> de la </a:t>
            </a:r>
            <a:r>
              <a:rPr lang="en-US" baseline="0" dirty="0" err="1"/>
              <a:t>secuencia</a:t>
            </a:r>
            <a:r>
              <a:rPr lang="en-US" baseline="0" dirty="0"/>
              <a:t>, se </a:t>
            </a:r>
            <a:r>
              <a:rPr lang="en-US" baseline="0" dirty="0" err="1"/>
              <a:t>debe</a:t>
            </a:r>
            <a:r>
              <a:rPr lang="en-US" baseline="0" dirty="0"/>
              <a:t> </a:t>
            </a:r>
            <a:r>
              <a:rPr lang="en-US" baseline="0" dirty="0" err="1"/>
              <a:t>hacer</a:t>
            </a:r>
            <a:r>
              <a:rPr lang="en-US" baseline="0" dirty="0"/>
              <a:t> un </a:t>
            </a:r>
            <a:r>
              <a:rPr lang="en-US" baseline="0" dirty="0" err="1"/>
              <a:t>recorrido</a:t>
            </a:r>
            <a:r>
              <a:rPr lang="en-US" baseline="0" dirty="0"/>
              <a:t> </a:t>
            </a:r>
            <a:r>
              <a:rPr lang="en-US" baseline="0" dirty="0" err="1"/>
              <a:t>completo</a:t>
            </a:r>
            <a:r>
              <a:rPr lang="en-US" baseline="0" dirty="0"/>
              <a:t>.” (</a:t>
            </a:r>
            <a:r>
              <a:rPr lang="en-US" baseline="0" dirty="0" err="1"/>
              <a:t>Casallas</a:t>
            </a:r>
            <a:r>
              <a:rPr lang="en-US" baseline="0" dirty="0"/>
              <a:t> y Villalobos: </a:t>
            </a:r>
            <a:r>
              <a:rPr lang="en-US" baseline="0" dirty="0" err="1"/>
              <a:t>Fundamentos</a:t>
            </a:r>
            <a:r>
              <a:rPr lang="en-US" baseline="0" dirty="0"/>
              <a:t> de </a:t>
            </a:r>
            <a:r>
              <a:rPr lang="en-US" baseline="0" dirty="0" err="1"/>
              <a:t>Programación</a:t>
            </a:r>
            <a:r>
              <a:rPr lang="en-US" baseline="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9447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ón2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Presentación2</Template>
  <TotalTime>2705</TotalTime>
  <Words>737</Words>
  <Application>Microsoft Macintosh PowerPoint</Application>
  <PresentationFormat>On-screen Show (4:3)</PresentationFormat>
  <Paragraphs>92</Paragraphs>
  <Slides>25</Slides>
  <Notes>3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</vt:lpstr>
      <vt:lpstr>Presentación2</vt:lpstr>
      <vt:lpstr>Arreglos (doble recorrido) </vt:lpstr>
      <vt:lpstr>Agenda</vt:lpstr>
      <vt:lpstr>Repaso – Recorrido total</vt:lpstr>
      <vt:lpstr>Repaso – Recorrido total (código)</vt:lpstr>
      <vt:lpstr>Repaso – Recorrido total (código)</vt:lpstr>
      <vt:lpstr>Repaso – Recorrido total (código)</vt:lpstr>
      <vt:lpstr>Repaso – Recorrido parcial</vt:lpstr>
      <vt:lpstr>Repaso – Recorrido parcial (código)</vt:lpstr>
      <vt:lpstr>Patrón de doble recorrido</vt:lpstr>
      <vt:lpstr>Patrón doble recorrido</vt:lpstr>
      <vt:lpstr>Patrón doble recorrido</vt:lpstr>
      <vt:lpstr>Patrón doble recorrido</vt:lpstr>
      <vt:lpstr>Ciclos Anidados</vt:lpstr>
      <vt:lpstr>Patrón doble recorrido</vt:lpstr>
      <vt:lpstr>¡MUY IMPORTANTE!</vt:lpstr>
      <vt:lpstr>Patrón doble recorrido</vt:lpstr>
      <vt:lpstr>Patrón doble recorrido</vt:lpstr>
      <vt:lpstr>Patrón doble recorrido</vt:lpstr>
      <vt:lpstr>Otro ejemplo – Selection Sort</vt:lpstr>
      <vt:lpstr>Selection Sort</vt:lpstr>
      <vt:lpstr>Selection Sort</vt:lpstr>
      <vt:lpstr>Selection Sort – Código</vt:lpstr>
      <vt:lpstr>Selection Sort – Código</vt:lpstr>
      <vt:lpstr>Animación (personas)</vt:lpstr>
      <vt:lpstr>Créditos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eafit</dc:creator>
  <cp:lastModifiedBy>Microsoft Office User</cp:lastModifiedBy>
  <cp:revision>93</cp:revision>
  <dcterms:created xsi:type="dcterms:W3CDTF">2015-03-03T14:30:17Z</dcterms:created>
  <dcterms:modified xsi:type="dcterms:W3CDTF">2018-04-10T19:34:45Z</dcterms:modified>
</cp:coreProperties>
</file>